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1BE580-A9C7-4C3B-BA9F-200343E54F5A}">
  <a:tblStyle styleId="{CF1BE580-A9C7-4C3B-BA9F-200343E54F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18161d0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18161d0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a3cef23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a3cef23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181a91efe_3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181a91efe_3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181a91efe_3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6181a91efe_3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a2c37488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a2c37488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1335293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1335293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181a91ef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181a91ef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181a91efe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181a91efe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181a91efe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6181a91efe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a9da71d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9a9da71d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a2c3748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a2c3748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a9da71d0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a9da71d0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a9da71d0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a9da71d0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a9da71d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a9da71d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181a91ef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181a91ef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61335293b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61335293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1335293b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1335293b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61335293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61335293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bed55a08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bed55a0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1335293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1335293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18161d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18161d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18161d0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18161d0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18161d0b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18161d0b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18161d0b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18161d0b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181a91ef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181a91ef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a2c3748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a2c3748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1295484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129548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08000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42997" y="4531022"/>
            <a:ext cx="512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Relationship Id="rId5" Type="http://schemas.openxmlformats.org/officeDocument/2006/relationships/image" Target="../media/image35.jpg"/><Relationship Id="rId6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youtube.com/shorts/XbJlctM2McM?si=k58pF1sZ0bsbsfyO" TargetMode="External"/><Relationship Id="rId4" Type="http://schemas.openxmlformats.org/officeDocument/2006/relationships/hyperlink" Target="https://youtube.com/shorts/BK_QD7E2VrU" TargetMode="External"/><Relationship Id="rId5" Type="http://schemas.openxmlformats.org/officeDocument/2006/relationships/hyperlink" Target="https://youtube.com/shorts/HtS9qSZ9DjY" TargetMode="External"/><Relationship Id="rId6" Type="http://schemas.openxmlformats.org/officeDocument/2006/relationships/hyperlink" Target="https://youtube.com/shorts/rdDibKkDWxU" TargetMode="External"/><Relationship Id="rId7" Type="http://schemas.openxmlformats.org/officeDocument/2006/relationships/hyperlink" Target="https://youtube.com/shorts/Y-59CGSavQA" TargetMode="External"/><Relationship Id="rId8" Type="http://schemas.openxmlformats.org/officeDocument/2006/relationships/hyperlink" Target="https://youtube.com/shorts/k4JZyKb6_v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7.jpg"/><Relationship Id="rId5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仿</a:t>
            </a: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人為操作的AI循跡車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400">
                <a:latin typeface="DFKai-SB"/>
                <a:ea typeface="DFKai-SB"/>
                <a:cs typeface="DFKai-SB"/>
                <a:sym typeface="DFKai-SB"/>
              </a:rPr>
              <a:t>組長:張譽嚴</a:t>
            </a:r>
            <a:endParaRPr b="1" i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2400">
                <a:latin typeface="DFKai-SB"/>
                <a:ea typeface="DFKai-SB"/>
                <a:cs typeface="DFKai-SB"/>
                <a:sym typeface="DFKai-SB"/>
              </a:rPr>
              <a:t>組員:陳揆明、房昀楷、蔡昀佐、黃浩瑜、卓家銘、賴威銡</a:t>
            </a:r>
            <a:endParaRPr b="1" i="1"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8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測試流程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6886950" y="1110326"/>
            <a:ext cx="1994400" cy="7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攝像頭擷取影像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6895350" y="2213125"/>
            <a:ext cx="1994400" cy="7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預測AI模型路線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6886950" y="3315913"/>
            <a:ext cx="1994400" cy="7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並將此預測回傳至控制板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6888300" y="4356300"/>
            <a:ext cx="1994400" cy="7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控制板驅動馬達作動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7" name="Google Shape;147;p23"/>
          <p:cNvCxnSpPr>
            <a:endCxn id="144" idx="0"/>
          </p:cNvCxnSpPr>
          <p:nvPr/>
        </p:nvCxnSpPr>
        <p:spPr>
          <a:xfrm flipH="1">
            <a:off x="7892550" y="1904125"/>
            <a:ext cx="3300" cy="3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3"/>
          <p:cNvCxnSpPr>
            <a:stCxn id="144" idx="2"/>
            <a:endCxn id="145" idx="0"/>
          </p:cNvCxnSpPr>
          <p:nvPr/>
        </p:nvCxnSpPr>
        <p:spPr>
          <a:xfrm flipH="1">
            <a:off x="7884150" y="3000325"/>
            <a:ext cx="8400" cy="3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45" idx="2"/>
            <a:endCxn id="146" idx="0"/>
          </p:cNvCxnSpPr>
          <p:nvPr/>
        </p:nvCxnSpPr>
        <p:spPr>
          <a:xfrm>
            <a:off x="7884150" y="4103113"/>
            <a:ext cx="15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 txBox="1"/>
          <p:nvPr/>
        </p:nvSpPr>
        <p:spPr>
          <a:xfrm>
            <a:off x="5355500" y="1032925"/>
            <a:ext cx="1081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5439525" y="2030100"/>
            <a:ext cx="10812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3250"/>
            <a:ext cx="2462223" cy="1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5" y="2812325"/>
            <a:ext cx="2462200" cy="211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950" y="943700"/>
            <a:ext cx="2462223" cy="205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025" y="3022277"/>
            <a:ext cx="2625096" cy="196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30300"/>
            <a:ext cx="85206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為什麼選擇ROS作為通訊方式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303275"/>
            <a:ext cx="42603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UART : </a:t>
            </a: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線路簡單，但傳輸效率不高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I2C : 可以連接多個設備，但不能同時接收與傳遞訊息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SPI : 效率高，全雙工通訊，但接線多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MQTT : 可保留消息，較適合物聯網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4671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DFKai-SB"/>
              <a:buChar char="●"/>
            </a:pPr>
            <a:r>
              <a:rPr b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ROS : 支援複雜數據類型，較適合機器人系統</a:t>
            </a:r>
            <a:endParaRPr b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7" y="1303275"/>
            <a:ext cx="2257575" cy="12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0588" y="1467562"/>
            <a:ext cx="2183425" cy="11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638" y="3319497"/>
            <a:ext cx="2252294" cy="128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7472" y="2880800"/>
            <a:ext cx="2009628" cy="17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217488" y="2880800"/>
            <a:ext cx="9666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</a:rPr>
              <a:t>SPI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7568988" y="1303275"/>
            <a:ext cx="966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</a:rPr>
              <a:t>I2C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將”myserial”改成”ttyUSB0”後，並儲存後關掉</a:t>
            </a:r>
            <a:endParaRPr/>
          </a:p>
        </p:txBody>
      </p:sp>
      <p:pic>
        <p:nvPicPr>
          <p:cNvPr descr="一張含有 文字, 螢幕擷取畫面, 軟體, 電腦 的圖片&#10;&#10;自動產生的描述" id="173" name="Google Shape;173;p25"/>
          <p:cNvPicPr preferRelativeResize="0"/>
          <p:nvPr/>
        </p:nvPicPr>
        <p:blipFill rotWithShape="1">
          <a:blip r:embed="rId3">
            <a:alphaModFix/>
          </a:blip>
          <a:srcRect b="25289" l="0" r="47663" t="0"/>
          <a:stretch/>
        </p:blipFill>
        <p:spPr>
          <a:xfrm>
            <a:off x="89650" y="1443125"/>
            <a:ext cx="4222426" cy="339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/>
          <p:nvPr/>
        </p:nvSpPr>
        <p:spPr>
          <a:xfrm>
            <a:off x="2165688" y="2661399"/>
            <a:ext cx="489000" cy="17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964033" y="2340729"/>
            <a:ext cx="277500" cy="2271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一張含有 文字, 螢幕擷取畫面, 軟體, 電腦 的圖片&#10;&#10;自動產生的描述" id="176" name="Google Shape;176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0578" l="0" r="39925" t="0"/>
          <a:stretch/>
        </p:blipFill>
        <p:spPr>
          <a:xfrm>
            <a:off x="4740175" y="1443125"/>
            <a:ext cx="4403700" cy="32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4312078" y="2567825"/>
            <a:ext cx="428100" cy="76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6499146" y="2567825"/>
            <a:ext cx="562800" cy="18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6311352" y="2340722"/>
            <a:ext cx="277500" cy="2271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7498133" y="1525413"/>
            <a:ext cx="352500" cy="15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7288927" y="1216016"/>
            <a:ext cx="277500" cy="2271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25"/>
          <p:cNvSpPr/>
          <p:nvPr/>
        </p:nvSpPr>
        <p:spPr>
          <a:xfrm flipH="1" rot="10800000">
            <a:off x="8286050" y="1514847"/>
            <a:ext cx="165300" cy="235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8229952" y="1216022"/>
            <a:ext cx="277500" cy="2271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3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08933"/>
            <a:ext cx="9144000" cy="5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523800" y="418727"/>
            <a:ext cx="8096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</a:pPr>
            <a:r>
              <a:rPr b="1" lang="zh-TW" sz="2600">
                <a:latin typeface="DFKai-SB"/>
                <a:ea typeface="DFKai-SB"/>
                <a:cs typeface="DFKai-SB"/>
                <a:sym typeface="DFKai-SB"/>
              </a:rPr>
              <a:t>給予Ros控制板可讀可寫的權限(需要插好Ros控制板)</a:t>
            </a:r>
            <a:endParaRPr sz="2600"/>
          </a:p>
        </p:txBody>
      </p:sp>
      <p:sp>
        <p:nvSpPr>
          <p:cNvPr id="190" name="Google Shape;190;p26"/>
          <p:cNvSpPr/>
          <p:nvPr/>
        </p:nvSpPr>
        <p:spPr>
          <a:xfrm>
            <a:off x="4710305" y="2860061"/>
            <a:ext cx="3557400" cy="793200"/>
          </a:xfrm>
          <a:prstGeom prst="rect">
            <a:avLst/>
          </a:prstGeom>
          <a:solidFill>
            <a:schemeClr val="accent4"/>
          </a:solidFill>
          <a:ln cap="rnd" cmpd="sng" w="19050">
            <a:solidFill>
              <a:srgbClr val="612B0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sudo chmod 666 /dev/ttyUSB0</a:t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3870854" y="1958446"/>
            <a:ext cx="4917300" cy="5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0" y="153500"/>
            <a:ext cx="8582699" cy="48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237275" y="1875625"/>
            <a:ext cx="3101100" cy="149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8" name="Google Shape;198;p27"/>
          <p:cNvSpPr txBox="1"/>
          <p:nvPr/>
        </p:nvSpPr>
        <p:spPr>
          <a:xfrm>
            <a:off x="4461250" y="1875625"/>
            <a:ext cx="197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傳送數值到馬達</a:t>
            </a:r>
            <a:endParaRPr b="1" sz="18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99" name="Google Shape;199;p27"/>
          <p:cNvCxnSpPr>
            <a:stCxn id="198" idx="1"/>
            <a:endCxn id="197" idx="3"/>
          </p:cNvCxnSpPr>
          <p:nvPr/>
        </p:nvCxnSpPr>
        <p:spPr>
          <a:xfrm flipH="1">
            <a:off x="3338350" y="2180425"/>
            <a:ext cx="1122900" cy="44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APP</a:t>
            </a: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操作自走車技術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259225" y="1236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637" y="908363"/>
            <a:ext cx="1207126" cy="2146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442950" y="1236450"/>
            <a:ext cx="983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用APP傳送控制資料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08" name="Google Shape;208;p28"/>
          <p:cNvCxnSpPr/>
          <p:nvPr/>
        </p:nvCxnSpPr>
        <p:spPr>
          <a:xfrm>
            <a:off x="3113725" y="1782300"/>
            <a:ext cx="76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725" y="1017725"/>
            <a:ext cx="1971047" cy="19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4221875" y="1236450"/>
            <a:ext cx="983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透過藍牙接收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725" y="3269425"/>
            <a:ext cx="2229048" cy="192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8"/>
          <p:cNvCxnSpPr>
            <a:endCxn id="211" idx="3"/>
          </p:cNvCxnSpPr>
          <p:nvPr/>
        </p:nvCxnSpPr>
        <p:spPr>
          <a:xfrm flipH="1" rot="-5400000">
            <a:off x="6823773" y="3396087"/>
            <a:ext cx="1636200" cy="37800"/>
          </a:xfrm>
          <a:prstGeom prst="bentConnector4">
            <a:avLst>
              <a:gd fmla="val 20552" name="adj1"/>
              <a:gd fmla="val 7299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8"/>
          <p:cNvSpPr/>
          <p:nvPr/>
        </p:nvSpPr>
        <p:spPr>
          <a:xfrm>
            <a:off x="4134875" y="3468175"/>
            <a:ext cx="1207200" cy="124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使用程式 移動、錄影、紀錄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2425" y="3122675"/>
            <a:ext cx="1711000" cy="207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8"/>
          <p:cNvCxnSpPr/>
          <p:nvPr/>
        </p:nvCxnSpPr>
        <p:spPr>
          <a:xfrm flipH="1">
            <a:off x="3256175" y="4098000"/>
            <a:ext cx="9447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8"/>
          <p:cNvSpPr/>
          <p:nvPr/>
        </p:nvSpPr>
        <p:spPr>
          <a:xfrm>
            <a:off x="223300" y="3373700"/>
            <a:ext cx="1080300" cy="117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完成手動操作並獲取深度訓練的資料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如何與Xavier溝通並接收資料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8" y="1062375"/>
            <a:ext cx="28657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3099575" y="1062375"/>
            <a:ext cx="3089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在硬體端的部分 接上我們自己購買的hc-05 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並將hc-05的TX(藍色線) 接上Xavier 的32腳位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243" y="3139825"/>
            <a:ext cx="47053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4311250" y="38366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在軟體端的部分 </a:t>
            </a: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我們將腳位32設為IN(接收)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如何與Xavier溝通並傳輸資料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598275" y="1842650"/>
            <a:ext cx="41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45860" l="-3385" r="-2066" t="5527"/>
          <a:stretch/>
        </p:blipFill>
        <p:spPr>
          <a:xfrm>
            <a:off x="2754125" y="1101738"/>
            <a:ext cx="2590349" cy="262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938" y="3881711"/>
            <a:ext cx="63341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5627325" y="16271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初次進入app時 將清單選擇器(右上方藍牙圖案)的元素設為藍牙列表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當點擊清單選擇器時 畫面會切換至藍牙列表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如何與Xavier溝通並傳輸資料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5552950" y="1999450"/>
            <a:ext cx="41931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點選hc-05連線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b="53542" l="0" r="0" t="0"/>
          <a:stretch/>
        </p:blipFill>
        <p:spPr>
          <a:xfrm>
            <a:off x="2947938" y="1269150"/>
            <a:ext cx="2314150" cy="2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2836000" y="35618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清單選擇器</a:t>
            </a: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被點選時的</a:t>
            </a: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畫面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43" name="Google Shape;243;p31"/>
          <p:cNvCxnSpPr/>
          <p:nvPr/>
        </p:nvCxnSpPr>
        <p:spPr>
          <a:xfrm flipH="1" rot="10800000">
            <a:off x="4160950" y="2225575"/>
            <a:ext cx="1392000" cy="7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10820" l="4904" r="3771" t="4777"/>
          <a:stretch/>
        </p:blipFill>
        <p:spPr>
          <a:xfrm>
            <a:off x="2270275" y="3910075"/>
            <a:ext cx="5091400" cy="11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如何產生影像並記錄參數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2"/>
          <p:cNvCxnSpPr/>
          <p:nvPr/>
        </p:nvCxnSpPr>
        <p:spPr>
          <a:xfrm flipH="1" rot="10800000">
            <a:off x="2447875" y="1659700"/>
            <a:ext cx="926400" cy="5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2"/>
          <p:cNvSpPr txBox="1"/>
          <p:nvPr/>
        </p:nvSpPr>
        <p:spPr>
          <a:xfrm>
            <a:off x="3425763" y="1369150"/>
            <a:ext cx="27321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當按下"ON"程式會接收到字串"ONON"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2730900" y="4409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6976" l="0" r="0" t="0"/>
          <a:stretch/>
        </p:blipFill>
        <p:spPr>
          <a:xfrm>
            <a:off x="3506625" y="1997500"/>
            <a:ext cx="3283400" cy="12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4021" l="0" r="0" t="0"/>
          <a:stretch/>
        </p:blipFill>
        <p:spPr>
          <a:xfrm>
            <a:off x="96175" y="206624"/>
            <a:ext cx="2315601" cy="4936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2"/>
          <p:cNvCxnSpPr/>
          <p:nvPr/>
        </p:nvCxnSpPr>
        <p:spPr>
          <a:xfrm flipH="1" rot="10800000">
            <a:off x="1309150" y="4066525"/>
            <a:ext cx="1768500" cy="68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2"/>
          <p:cNvSpPr txBox="1"/>
          <p:nvPr/>
        </p:nvSpPr>
        <p:spPr>
          <a:xfrm>
            <a:off x="3228000" y="3792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拖曳搖桿並取得移動參數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744575"/>
            <a:ext cx="84270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Calibri"/>
              <a:buNone/>
            </a:pPr>
            <a:r>
              <a:t/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Calibri"/>
              <a:buNone/>
            </a:pPr>
            <a:r>
              <a:t/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Calibri"/>
              <a:buNone/>
            </a:pPr>
            <a:r>
              <a:t/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018"/>
              <a:buFont typeface="Calibri"/>
              <a:buNone/>
            </a:pPr>
            <a:r>
              <a:rPr b="1" lang="zh-TW" sz="5300">
                <a:latin typeface="DFKai-SB"/>
                <a:ea typeface="DFKai-SB"/>
                <a:cs typeface="DFKai-SB"/>
                <a:sym typeface="DFKai-SB"/>
              </a:rPr>
              <a:t>動機</a:t>
            </a:r>
            <a:endParaRPr b="1" sz="5300"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 flipH="1" rot="10800000">
            <a:off x="311700" y="595575"/>
            <a:ext cx="85206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249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Font typeface="Arial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如何產生影像並記錄參數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53934" l="0" r="0" t="0"/>
          <a:stretch/>
        </p:blipFill>
        <p:spPr>
          <a:xfrm>
            <a:off x="152400" y="1903975"/>
            <a:ext cx="8839199" cy="12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3072000" y="34034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程式接收到字串"ONON"將recording狀態設為True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454"/>
              <a:buFont typeface="Arial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如何產生影像並記錄參數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00" y="1379225"/>
            <a:ext cx="87915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2869100" y="36938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當recording狀態為True的時候會創建一個檔案名為"a"並將似伺服馬達參數紀錄進去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如何產生影像並記錄參數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3072000" y="32524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當recording狀態為True的時候會讀取一幀影像並寫入一個輸出檔案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1321125"/>
            <a:ext cx="74104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如何產生影像並記錄參數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50283" l="0" r="0" t="0"/>
          <a:stretch/>
        </p:blipFill>
        <p:spPr>
          <a:xfrm>
            <a:off x="3472050" y="1017723"/>
            <a:ext cx="2199900" cy="175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6"/>
          <p:cNvCxnSpPr>
            <a:endCxn id="285" idx="1"/>
          </p:cNvCxnSpPr>
          <p:nvPr/>
        </p:nvCxnSpPr>
        <p:spPr>
          <a:xfrm flipH="1" rot="10800000">
            <a:off x="5671938" y="1729650"/>
            <a:ext cx="474300" cy="45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6"/>
          <p:cNvSpPr txBox="1"/>
          <p:nvPr/>
        </p:nvSpPr>
        <p:spPr>
          <a:xfrm>
            <a:off x="6146238" y="1503150"/>
            <a:ext cx="27321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當按下"OFF"程式會接收到字串"OFFF"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3264000" y="2776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(手機APP畫面)</a:t>
            </a:r>
            <a:endParaRPr b="1" i="1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 rotWithShape="1">
          <a:blip r:embed="rId4">
            <a:alphaModFix/>
          </a:blip>
          <a:srcRect b="0" l="10686" r="4163" t="0"/>
          <a:stretch/>
        </p:blipFill>
        <p:spPr>
          <a:xfrm>
            <a:off x="2873225" y="3329050"/>
            <a:ext cx="4095749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訓練AI模型技術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547900" y="1295325"/>
            <a:ext cx="2855100" cy="9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將錄製的影片分割成照片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=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資料有幾筆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95" name="Google Shape;295;p37"/>
          <p:cNvCxnSpPr/>
          <p:nvPr/>
        </p:nvCxnSpPr>
        <p:spPr>
          <a:xfrm>
            <a:off x="3486975" y="1775475"/>
            <a:ext cx="16797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7"/>
          <p:cNvSpPr/>
          <p:nvPr/>
        </p:nvSpPr>
        <p:spPr>
          <a:xfrm>
            <a:off x="5345050" y="1242825"/>
            <a:ext cx="2718600" cy="9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丟到模型去訓練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3025225" y="3331725"/>
            <a:ext cx="2718600" cy="9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訓練結果為45~135的整數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=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前輪轉向角度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98" name="Google Shape;298;p37"/>
          <p:cNvCxnSpPr/>
          <p:nvPr/>
        </p:nvCxnSpPr>
        <p:spPr>
          <a:xfrm flipH="1">
            <a:off x="4599750" y="2439500"/>
            <a:ext cx="106020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2420">
                <a:latin typeface="DFKai-SB"/>
                <a:ea typeface="DFKai-SB"/>
                <a:cs typeface="DFKai-SB"/>
                <a:sym typeface="DFKai-SB"/>
              </a:rPr>
              <a:t>模型載入車體</a:t>
            </a:r>
            <a:endParaRPr b="1" sz="242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/>
          <p:nvPr/>
        </p:nvSpPr>
        <p:spPr>
          <a:xfrm>
            <a:off x="1279775" y="2518975"/>
            <a:ext cx="2068800" cy="68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利用程式碼載入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取名APP_Tracking</a:t>
            </a:r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300" y="1152475"/>
            <a:ext cx="3387100" cy="41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311700" y="1073300"/>
            <a:ext cx="94527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</a:t>
            </a: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人為操作自走車: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3"/>
              </a:rPr>
              <a:t>https://youtube.com/shorts/XbJlctM2McM?si=k58pF1sZ0bsbsfyO</a:t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</a:t>
            </a: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模型訓練2組: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4"/>
              </a:rPr>
              <a:t>https://youtube.com/shorts/BK_QD7E2VrU</a:t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3.模型訓練4組: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5"/>
              </a:rPr>
              <a:t>https://youtube.com/shorts/HtS9qSZ9DjY</a:t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</a:t>
            </a: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.模型訓練6組: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6"/>
              </a:rPr>
              <a:t>https://youtube.com/shorts/rdDibKkDWxU</a:t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5.模型訓練8組</a:t>
            </a:r>
            <a:r>
              <a:rPr b="1" i="1" lang="zh-TW" sz="1900"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白天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7"/>
              </a:rPr>
              <a:t>https://youtube.com/shorts/Y-59CGSavQA</a:t>
            </a:r>
            <a:endParaRPr b="1" i="1" sz="19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zh-TW" sz="19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晚上</a:t>
            </a:r>
            <a:r>
              <a:rPr b="1" i="1" lang="zh-TW" sz="1900" u="sng">
                <a:solidFill>
                  <a:schemeClr val="hlink"/>
                </a:solidFill>
                <a:latin typeface="DFKai-SB"/>
                <a:ea typeface="DFKai-SB"/>
                <a:cs typeface="DFKai-SB"/>
                <a:sym typeface="DFKai-SB"/>
                <a:hlinkClick r:id="rId8"/>
              </a:rPr>
              <a:t>https://youtube.com/shorts/k4JZyKb6_vk</a:t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5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12" name="Google Shape;312;p39"/>
          <p:cNvSpPr txBox="1"/>
          <p:nvPr>
            <p:ph type="title"/>
          </p:nvPr>
        </p:nvSpPr>
        <p:spPr>
          <a:xfrm>
            <a:off x="311700" y="0"/>
            <a:ext cx="85206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測試及成果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4211375" y="1673200"/>
            <a:ext cx="105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2651100" y="0"/>
            <a:ext cx="38418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zh-TW" sz="4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結果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19" name="Google Shape;319;p40"/>
          <p:cNvGraphicFramePr/>
          <p:nvPr/>
        </p:nvGraphicFramePr>
        <p:xfrm>
          <a:off x="1228550" y="97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{CF1BE580-A9C7-4C3B-BA9F-200343E54F5A}</a:tableStyleId>
              </a:tblPr>
              <a:tblGrid>
                <a:gridCol w="3343450"/>
                <a:gridCol w="3343450"/>
              </a:tblGrid>
              <a:tr h="146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31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手動操作N次資料訓練出來的模組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31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10次成功率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</a:tr>
              <a:tr h="59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2次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-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</a:tr>
              <a:tr h="59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4次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-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</a:tr>
              <a:tr h="59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6次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-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</a:tr>
              <a:tr h="59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8次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100%</a:t>
                      </a:r>
                      <a:endParaRPr sz="1800"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        謝謝各位老師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過往我們要做無人車循跡，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有甚麼方法可以實現?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11700" y="744575"/>
            <a:ext cx="8520600" cy="9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方法一:</a:t>
            </a: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OpenCV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311700" y="1817850"/>
            <a:ext cx="85206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opencv</a:t>
            </a: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會找到照片中白色線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可以算座標的中點 並且連成一線作為偏角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缺點:一點點反光就很容易有大誤差、偏角角度不固定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(可能會有多條路線)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550" y="0"/>
            <a:ext cx="2927626" cy="26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6227488" y="2348850"/>
            <a:ext cx="314100" cy="222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6466138" y="1885713"/>
            <a:ext cx="314100" cy="222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6780238" y="1505425"/>
            <a:ext cx="314100" cy="222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7209313" y="1282525"/>
            <a:ext cx="314100" cy="2229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7"/>
          <p:cNvCxnSpPr>
            <a:stCxn id="81" idx="2"/>
            <a:endCxn id="83" idx="2"/>
          </p:cNvCxnSpPr>
          <p:nvPr/>
        </p:nvCxnSpPr>
        <p:spPr>
          <a:xfrm flipH="1" rot="10800000">
            <a:off x="6466149" y="1674915"/>
            <a:ext cx="552900" cy="8433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7"/>
          <p:cNvCxnSpPr>
            <a:stCxn id="81" idx="2"/>
            <a:endCxn id="84" idx="2"/>
          </p:cNvCxnSpPr>
          <p:nvPr/>
        </p:nvCxnSpPr>
        <p:spPr>
          <a:xfrm flipH="1" rot="10800000">
            <a:off x="6466149" y="1452015"/>
            <a:ext cx="981900" cy="106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311700" y="744575"/>
            <a:ext cx="8520600" cy="8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方法二:</a:t>
            </a: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AI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81925" y="1828000"/>
            <a:ext cx="8520600" cy="17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拍攝完後，同樣基準線以人工標記軌道中點。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缺點:每一張的數據取得耗時費力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-11906" l="0" r="-11906" t="0"/>
          <a:stretch/>
        </p:blipFill>
        <p:spPr>
          <a:xfrm>
            <a:off x="4722550" y="0"/>
            <a:ext cx="3411525" cy="255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8"/>
          <p:cNvCxnSpPr/>
          <p:nvPr/>
        </p:nvCxnSpPr>
        <p:spPr>
          <a:xfrm>
            <a:off x="6274925" y="0"/>
            <a:ext cx="0" cy="22704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>
            <a:stCxn id="93" idx="1"/>
          </p:cNvCxnSpPr>
          <p:nvPr/>
        </p:nvCxnSpPr>
        <p:spPr>
          <a:xfrm flipH="1" rot="10800000">
            <a:off x="4722550" y="1272787"/>
            <a:ext cx="3070800" cy="60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8"/>
          <p:cNvSpPr/>
          <p:nvPr/>
        </p:nvSpPr>
        <p:spPr>
          <a:xfrm>
            <a:off x="6003275" y="1980000"/>
            <a:ext cx="543300" cy="35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8"/>
          <p:cNvCxnSpPr/>
          <p:nvPr/>
        </p:nvCxnSpPr>
        <p:spPr>
          <a:xfrm>
            <a:off x="7034150" y="38375"/>
            <a:ext cx="7500" cy="226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8"/>
          <p:cNvSpPr/>
          <p:nvPr/>
        </p:nvSpPr>
        <p:spPr>
          <a:xfrm>
            <a:off x="6810700" y="1100725"/>
            <a:ext cx="543300" cy="3501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8"/>
          <p:cNvCxnSpPr>
            <a:stCxn id="96" idx="1"/>
            <a:endCxn id="98" idx="2"/>
          </p:cNvCxnSpPr>
          <p:nvPr/>
        </p:nvCxnSpPr>
        <p:spPr>
          <a:xfrm flipH="1" rot="10800000">
            <a:off x="6416088" y="1366885"/>
            <a:ext cx="807300" cy="697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ctrTitle"/>
          </p:nvPr>
        </p:nvSpPr>
        <p:spPr>
          <a:xfrm>
            <a:off x="311700" y="744575"/>
            <a:ext cx="8520600" cy="18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我們所提出的方法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 flipH="1" rot="10800000">
            <a:off x="311700" y="1108650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311700" y="1287725"/>
            <a:ext cx="8520600" cy="23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39175" y="37225"/>
            <a:ext cx="2352300" cy="9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設計手機APP</a:t>
            </a:r>
            <a:endParaRPr b="1" sz="2400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2"/>
                </a:solidFill>
                <a:latin typeface="DFKai-SB"/>
                <a:ea typeface="DFKai-SB"/>
                <a:cs typeface="DFKai-SB"/>
                <a:sym typeface="DFKai-SB"/>
              </a:rPr>
              <a:t>操作自走車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3282575" y="37225"/>
            <a:ext cx="5225400" cy="9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行進同時拍照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並且記錄行走參數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25" y="1005025"/>
            <a:ext cx="1711000" cy="20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2229" l="0" r="63296" t="0"/>
          <a:stretch/>
        </p:blipFill>
        <p:spPr>
          <a:xfrm>
            <a:off x="3666250" y="1130250"/>
            <a:ext cx="2176950" cy="21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9100" y="942525"/>
            <a:ext cx="2176938" cy="2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3150" y="3123800"/>
            <a:ext cx="3794417" cy="219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5843200" y="3677125"/>
            <a:ext cx="3171000" cy="92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DFKai-SB"/>
                <a:ea typeface="DFKai-SB"/>
                <a:cs typeface="DFKai-SB"/>
                <a:sym typeface="DFKai-SB"/>
              </a:rPr>
              <a:t>自走車可以自己行走</a:t>
            </a:r>
            <a:endParaRPr b="1" sz="24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關鍵技術</a:t>
            </a:r>
            <a:endParaRPr b="1" sz="4800"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(一)app透過藍芽連接Xavier</a:t>
            </a:r>
            <a:endParaRPr b="1" i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(二)讓app紀錄車子行進參數，同時拍攝照片</a:t>
            </a:r>
            <a:endParaRPr b="1" i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(三)訓練深度模型</a:t>
            </a:r>
            <a:endParaRPr b="1" i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(四)</a:t>
            </a:r>
            <a:r>
              <a:rPr b="1" i="1"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訓練好的模型指令，透過ROS，傳給控制板</a:t>
            </a:r>
            <a:endParaRPr b="1" i="1"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zh-TW" sz="4800">
                <a:latin typeface="DFKai-SB"/>
                <a:ea typeface="DFKai-SB"/>
                <a:cs typeface="DFKai-SB"/>
                <a:sym typeface="DFKai-SB"/>
              </a:rPr>
              <a:t>訓練流程</a:t>
            </a:r>
            <a:endParaRPr b="1"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descr="手機app遙控自走車&#10;" id="130" name="Google Shape;130;p22"/>
          <p:cNvSpPr/>
          <p:nvPr/>
        </p:nvSpPr>
        <p:spPr>
          <a:xfrm>
            <a:off x="6341475" y="2309525"/>
            <a:ext cx="1955400" cy="74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將人為操作自走車的資料數據以5FPS截取影像與控制數據</a:t>
            </a:r>
            <a:endParaRPr b="1" i="1">
              <a:solidFill>
                <a:schemeClr val="dk2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6422475" y="949652"/>
            <a:ext cx="1832400" cy="78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人為操作APP遙控自走車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6341475" y="3799925"/>
            <a:ext cx="1955400" cy="85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latin typeface="DFKai-SB"/>
                <a:ea typeface="DFKai-SB"/>
                <a:cs typeface="DFKai-SB"/>
                <a:sym typeface="DFKai-SB"/>
              </a:rPr>
              <a:t>利用影像與控制數據訓練AI模型</a:t>
            </a:r>
            <a:endParaRPr b="1" i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33" name="Google Shape;133;p22"/>
          <p:cNvCxnSpPr>
            <a:endCxn id="130" idx="0"/>
          </p:cNvCxnSpPr>
          <p:nvPr/>
        </p:nvCxnSpPr>
        <p:spPr>
          <a:xfrm flipH="1">
            <a:off x="7319175" y="1778825"/>
            <a:ext cx="20100" cy="53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2"/>
          <p:cNvCxnSpPr>
            <a:stCxn id="130" idx="2"/>
            <a:endCxn id="132" idx="0"/>
          </p:cNvCxnSpPr>
          <p:nvPr/>
        </p:nvCxnSpPr>
        <p:spPr>
          <a:xfrm>
            <a:off x="7319175" y="3054725"/>
            <a:ext cx="0" cy="7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9075"/>
            <a:ext cx="2353426" cy="22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54725"/>
            <a:ext cx="2353425" cy="208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826" y="1375925"/>
            <a:ext cx="3683252" cy="3234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